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Economica"/>
      <p:regular r:id="rId10"/>
      <p:bold r:id="rId11"/>
      <p:italic r:id="rId12"/>
      <p:boldItalic r:id="rId13"/>
    </p:embeddedFon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Economica-bold.fntdata"/><Relationship Id="rId10" Type="http://schemas.openxmlformats.org/officeDocument/2006/relationships/font" Target="fonts/Economica-regular.fntdata"/><Relationship Id="rId13" Type="http://schemas.openxmlformats.org/officeDocument/2006/relationships/font" Target="fonts/Economica-boldItalic.fntdata"/><Relationship Id="rId12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2850975" y="1541150"/>
            <a:ext cx="3794100" cy="1537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开车大师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特点</a:t>
            </a:r>
          </a:p>
        </p:txBody>
      </p:sp>
      <p:sp>
        <p:nvSpPr>
          <p:cNvPr id="68" name="Shape 68"/>
          <p:cNvSpPr/>
          <p:nvPr/>
        </p:nvSpPr>
        <p:spPr>
          <a:xfrm>
            <a:off x="419950" y="1626100"/>
            <a:ext cx="2288400" cy="2288400"/>
          </a:xfrm>
          <a:prstGeom prst="ellipse">
            <a:avLst/>
          </a:prstGeom>
          <a:solidFill>
            <a:srgbClr val="CCA677">
              <a:alpha val="615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2201125" y="1626100"/>
            <a:ext cx="2288400" cy="2288400"/>
          </a:xfrm>
          <a:prstGeom prst="ellipse">
            <a:avLst/>
          </a:prstGeom>
          <a:solidFill>
            <a:srgbClr val="CCA677">
              <a:alpha val="615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716925" y="2407400"/>
            <a:ext cx="1704000" cy="46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机器学习过去违规记录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2710975" y="2407400"/>
            <a:ext cx="1557300" cy="46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与行为相似的司机匹配</a:t>
            </a:r>
          </a:p>
        </p:txBody>
      </p:sp>
      <p:sp>
        <p:nvSpPr>
          <p:cNvPr id="72" name="Shape 72"/>
          <p:cNvSpPr/>
          <p:nvPr/>
        </p:nvSpPr>
        <p:spPr>
          <a:xfrm>
            <a:off x="4697500" y="2583250"/>
            <a:ext cx="795900" cy="37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5145">
              <a:alpha val="8230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736025" y="1626100"/>
            <a:ext cx="2288400" cy="2288400"/>
          </a:xfrm>
          <a:prstGeom prst="ellipse">
            <a:avLst/>
          </a:prstGeom>
          <a:solidFill>
            <a:srgbClr val="8D7251">
              <a:alpha val="8769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264825" y="2490250"/>
            <a:ext cx="1391100" cy="46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预测危险并警告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44150" y="89400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技术</a:t>
            </a:r>
          </a:p>
        </p:txBody>
      </p:sp>
      <p:pic>
        <p:nvPicPr>
          <p:cNvPr descr="c1OAXtuqKkpwqNFG_1509342454889.jp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0" y="994825"/>
            <a:ext cx="674700" cy="6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2221050" y="996775"/>
            <a:ext cx="2811900" cy="670800"/>
          </a:xfrm>
          <a:prstGeom prst="rect">
            <a:avLst/>
          </a:prstGeom>
          <a:solidFill>
            <a:srgbClr val="CCA677">
              <a:alpha val="615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5032950" y="994825"/>
            <a:ext cx="3645300" cy="674700"/>
          </a:xfrm>
          <a:prstGeom prst="rect">
            <a:avLst/>
          </a:prstGeom>
          <a:solidFill>
            <a:srgbClr val="8D7251">
              <a:alpha val="8769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2411700" y="1119300"/>
            <a:ext cx="2283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上汽OpenAPI, REST, SDS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086500" y="1059000"/>
            <a:ext cx="3593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获取车辆违章查询，出险记录，维修保养记录，短信发送</a:t>
            </a:r>
          </a:p>
        </p:txBody>
      </p:sp>
      <p:sp>
        <p:nvSpPr>
          <p:cNvPr id="85" name="Shape 85"/>
          <p:cNvSpPr/>
          <p:nvPr/>
        </p:nvSpPr>
        <p:spPr>
          <a:xfrm>
            <a:off x="2221050" y="1780650"/>
            <a:ext cx="2811900" cy="670800"/>
          </a:xfrm>
          <a:prstGeom prst="rect">
            <a:avLst/>
          </a:prstGeom>
          <a:solidFill>
            <a:srgbClr val="CCA677">
              <a:alpha val="615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032950" y="1778700"/>
            <a:ext cx="3645300" cy="674700"/>
          </a:xfrm>
          <a:prstGeom prst="rect">
            <a:avLst/>
          </a:prstGeom>
          <a:solidFill>
            <a:srgbClr val="8D7251">
              <a:alpha val="8769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2384100" y="1899300"/>
            <a:ext cx="2283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k-means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086500" y="1842875"/>
            <a:ext cx="3593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车主行为分析</a:t>
            </a:r>
          </a:p>
        </p:txBody>
      </p:sp>
      <p:sp>
        <p:nvSpPr>
          <p:cNvPr id="89" name="Shape 89"/>
          <p:cNvSpPr/>
          <p:nvPr/>
        </p:nvSpPr>
        <p:spPr>
          <a:xfrm>
            <a:off x="2221050" y="2564525"/>
            <a:ext cx="2811900" cy="670800"/>
          </a:xfrm>
          <a:prstGeom prst="rect">
            <a:avLst/>
          </a:prstGeom>
          <a:solidFill>
            <a:srgbClr val="CCA677">
              <a:alpha val="615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5032950" y="2562575"/>
            <a:ext cx="3645300" cy="674700"/>
          </a:xfrm>
          <a:prstGeom prst="rect">
            <a:avLst/>
          </a:prstGeom>
          <a:solidFill>
            <a:srgbClr val="8D7251">
              <a:alpha val="8769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2331900" y="2562575"/>
            <a:ext cx="27546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CNN                            (convolutional neural network)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5086500" y="2626750"/>
            <a:ext cx="3593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车牌号一键扫描</a:t>
            </a:r>
          </a:p>
        </p:txBody>
      </p:sp>
      <p:sp>
        <p:nvSpPr>
          <p:cNvPr id="93" name="Shape 93"/>
          <p:cNvSpPr/>
          <p:nvPr/>
        </p:nvSpPr>
        <p:spPr>
          <a:xfrm>
            <a:off x="2221050" y="3348400"/>
            <a:ext cx="2811900" cy="670800"/>
          </a:xfrm>
          <a:prstGeom prst="rect">
            <a:avLst/>
          </a:prstGeom>
          <a:solidFill>
            <a:srgbClr val="CCA677">
              <a:alpha val="615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032950" y="3346450"/>
            <a:ext cx="3645300" cy="674700"/>
          </a:xfrm>
          <a:prstGeom prst="rect">
            <a:avLst/>
          </a:prstGeom>
          <a:solidFill>
            <a:srgbClr val="8D7251">
              <a:alpha val="8769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2307900" y="3362950"/>
            <a:ext cx="27546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RNN                               (recursive neural network)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5086500" y="3410625"/>
            <a:ext cx="3593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语意识别，关键词提取</a:t>
            </a:r>
          </a:p>
        </p:txBody>
      </p:sp>
      <p:sp>
        <p:nvSpPr>
          <p:cNvPr id="97" name="Shape 97"/>
          <p:cNvSpPr/>
          <p:nvPr/>
        </p:nvSpPr>
        <p:spPr>
          <a:xfrm>
            <a:off x="2221050" y="4101100"/>
            <a:ext cx="2811900" cy="670800"/>
          </a:xfrm>
          <a:prstGeom prst="rect">
            <a:avLst/>
          </a:prstGeom>
          <a:solidFill>
            <a:srgbClr val="CCA677">
              <a:alpha val="615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032950" y="4099150"/>
            <a:ext cx="3645300" cy="674700"/>
          </a:xfrm>
          <a:prstGeom prst="rect">
            <a:avLst/>
          </a:prstGeom>
          <a:solidFill>
            <a:srgbClr val="8D7251">
              <a:alpha val="8769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2331900" y="4223625"/>
            <a:ext cx="2283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Material Design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5086500" y="4163325"/>
            <a:ext cx="3593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美观，多彩，清楚</a:t>
            </a:r>
          </a:p>
        </p:txBody>
      </p:sp>
      <p:pic>
        <p:nvPicPr>
          <p:cNvPr descr="cluster.png"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50" y="1667575"/>
            <a:ext cx="1242808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nn1.png"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662" y="2479188"/>
            <a:ext cx="748175" cy="7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_13_0794eeba447cf34b102b7078fe9c78a7.png"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650" y="3316963"/>
            <a:ext cx="748200" cy="673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04 at 11.56.45 PM.png" id="104" name="Shape 104"/>
          <p:cNvPicPr preferRelativeResize="0"/>
          <p:nvPr/>
        </p:nvPicPr>
        <p:blipFill rotWithShape="1">
          <a:blip r:embed="rId7">
            <a:alphaModFix/>
          </a:blip>
          <a:srcRect b="0" l="0" r="0" t="1941"/>
          <a:stretch/>
        </p:blipFill>
        <p:spPr>
          <a:xfrm>
            <a:off x="686325" y="4079950"/>
            <a:ext cx="814861" cy="7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75350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手机客户端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6781"/>
            <a:ext cx="1958574" cy="348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50" y="1317350"/>
            <a:ext cx="1958574" cy="348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行车风格.png"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350" y="1319950"/>
            <a:ext cx="1958574" cy="3482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已绑车辆.png"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875" y="1317368"/>
            <a:ext cx="1958574" cy="348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车辆平视显示器 (HUD)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4100575" y="912500"/>
            <a:ext cx="4983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esktop@2x.png" id="120" name="Shape 120"/>
          <p:cNvPicPr preferRelativeResize="0"/>
          <p:nvPr/>
        </p:nvPicPr>
        <p:blipFill rotWithShape="1">
          <a:blip r:embed="rId3">
            <a:alphaModFix/>
          </a:blip>
          <a:srcRect b="8491" l="0" r="0" t="0"/>
          <a:stretch/>
        </p:blipFill>
        <p:spPr>
          <a:xfrm>
            <a:off x="970600" y="831300"/>
            <a:ext cx="6765001" cy="407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